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696" r:id="rId2"/>
  </p:sldMasterIdLst>
  <p:sldIdLst>
    <p:sldId id="256" r:id="rId3"/>
    <p:sldId id="280" r:id="rId4"/>
    <p:sldId id="275" r:id="rId5"/>
    <p:sldId id="279" r:id="rId6"/>
    <p:sldId id="259" r:id="rId7"/>
    <p:sldId id="276" r:id="rId8"/>
    <p:sldId id="277" r:id="rId9"/>
    <p:sldId id="278" r:id="rId10"/>
    <p:sldId id="260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risztián Szilágyi" initials="KS" lastIdx="6" clrIdx="0">
    <p:extLst>
      <p:ext uri="{19B8F6BF-5375-455C-9EA6-DF929625EA0E}">
        <p15:presenceInfo xmlns:p15="http://schemas.microsoft.com/office/powerpoint/2012/main" userId="f4d3065cfc613e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commentAuthors" Target="commentAuthor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9A25919-0EA4-45F8-910E-255BC97985BD}" type="datetimeFigureOut">
              <a:rPr lang="hu-HU" smtClean="0"/>
              <a:t>2021. 05. 18.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71831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919-0EA4-45F8-910E-255BC97985BD}" type="datetimeFigureOut">
              <a:rPr lang="hu-HU" smtClean="0"/>
              <a:t>2021. 05. 18.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30228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9A25919-0EA4-45F8-910E-255BC97985BD}" type="datetimeFigureOut">
              <a:rPr lang="hu-HU" smtClean="0"/>
              <a:t>2021. 05. 18.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805827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9A25919-0EA4-45F8-910E-255BC97985BD}" type="datetimeFigureOut">
              <a:rPr lang="hu-HU" smtClean="0"/>
              <a:t>2021. 05. 18.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232053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9A25919-0EA4-45F8-910E-255BC97985BD}" type="datetimeFigureOut">
              <a:rPr lang="hu-HU" smtClean="0"/>
              <a:t>2021. 05. 18.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491329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919-0EA4-45F8-910E-255BC97985BD}" type="datetimeFigureOut">
              <a:rPr lang="hu-HU" smtClean="0"/>
              <a:t>2021. 05. 18.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8535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919-0EA4-45F8-910E-255BC97985BD}" type="datetimeFigureOut">
              <a:rPr lang="hu-HU" smtClean="0"/>
              <a:t>2021. 05. 18.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735032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919-0EA4-45F8-910E-255BC97985BD}" type="datetimeFigureOut">
              <a:rPr lang="hu-HU" smtClean="0"/>
              <a:t>2021. 05. 18.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74903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9A25919-0EA4-45F8-910E-255BC97985BD}" type="datetimeFigureOut">
              <a:rPr lang="hu-HU" smtClean="0"/>
              <a:t>2021. 05. 18.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397925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9A25919-0EA4-45F8-910E-255BC97985BD}" type="datetimeFigureOut">
              <a:rPr lang="hu-HU" smtClean="0"/>
              <a:t>2021. 05. 18.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302942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919-0EA4-45F8-910E-255BC97985BD}" type="datetimeFigureOut">
              <a:rPr lang="hu-HU" smtClean="0"/>
              <a:t>2021. 05. 18.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58829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919-0EA4-45F8-910E-255BC97985BD}" type="datetimeFigureOut">
              <a:rPr lang="hu-HU" smtClean="0"/>
              <a:t>2021. 05. 18.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774228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9A25919-0EA4-45F8-910E-255BC97985BD}" type="datetimeFigureOut">
              <a:rPr lang="hu-HU" smtClean="0"/>
              <a:t>2021. 05. 18.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49022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919-0EA4-45F8-910E-255BC97985BD}" type="datetimeFigureOut">
              <a:rPr lang="hu-HU" smtClean="0"/>
              <a:t>2021. 05. 18.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715909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919-0EA4-45F8-910E-255BC97985BD}" type="datetimeFigureOut">
              <a:rPr lang="hu-HU" smtClean="0"/>
              <a:t>2021. 05. 18.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616320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919-0EA4-45F8-910E-255BC97985BD}" type="datetimeFigureOut">
              <a:rPr lang="hu-HU" smtClean="0"/>
              <a:t>2021. 05. 18.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689413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919-0EA4-45F8-910E-255BC97985BD}" type="datetimeFigureOut">
              <a:rPr lang="hu-HU" smtClean="0"/>
              <a:t>2021. 05. 18.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634494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919-0EA4-45F8-910E-255BC97985BD}" type="datetimeFigureOut">
              <a:rPr lang="hu-HU" smtClean="0"/>
              <a:t>2021. 05. 18.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019500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919-0EA4-45F8-910E-255BC97985BD}" type="datetimeFigureOut">
              <a:rPr lang="hu-HU" smtClean="0"/>
              <a:t>2021. 05. 18.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721029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919-0EA4-45F8-910E-255BC97985BD}" type="datetimeFigureOut">
              <a:rPr lang="hu-HU" smtClean="0"/>
              <a:t>2021. 05. 18.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800152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9A25919-0EA4-45F8-910E-255BC97985BD}" type="datetimeFigureOut">
              <a:rPr lang="hu-HU" smtClean="0"/>
              <a:t>2021. 05. 18.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824983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9A25919-0EA4-45F8-910E-255BC97985BD}" type="datetimeFigureOut">
              <a:rPr lang="hu-HU" smtClean="0"/>
              <a:t>2021. 05. 18.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4380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9A25919-0EA4-45F8-910E-255BC97985BD}" type="datetimeFigureOut">
              <a:rPr lang="hu-HU" smtClean="0"/>
              <a:t>2021. 05. 18.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740827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9A25919-0EA4-45F8-910E-255BC97985BD}" type="datetimeFigureOut">
              <a:rPr lang="hu-HU" smtClean="0"/>
              <a:t>2021. 05. 18.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785918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919-0EA4-45F8-910E-255BC97985BD}" type="datetimeFigureOut">
              <a:rPr lang="hu-HU" smtClean="0"/>
              <a:t>2021. 05. 18.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695504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919-0EA4-45F8-910E-255BC97985BD}" type="datetimeFigureOut">
              <a:rPr lang="hu-HU" smtClean="0"/>
              <a:t>2021. 05. 18.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020190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919-0EA4-45F8-910E-255BC97985BD}" type="datetimeFigureOut">
              <a:rPr lang="hu-HU" smtClean="0"/>
              <a:t>2021. 05. 18.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931491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9A25919-0EA4-45F8-910E-255BC97985BD}" type="datetimeFigureOut">
              <a:rPr lang="hu-HU" smtClean="0"/>
              <a:t>2021. 05. 18.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12968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919-0EA4-45F8-910E-255BC97985BD}" type="datetimeFigureOut">
              <a:rPr lang="hu-HU" smtClean="0"/>
              <a:t>2021. 05. 18.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756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919-0EA4-45F8-910E-255BC97985BD}" type="datetimeFigureOut">
              <a:rPr lang="hu-HU" smtClean="0"/>
              <a:t>2021. 05. 18.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35640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919-0EA4-45F8-910E-255BC97985BD}" type="datetimeFigureOut">
              <a:rPr lang="hu-HU" smtClean="0"/>
              <a:t>2021. 05. 18.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14991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919-0EA4-45F8-910E-255BC97985BD}" type="datetimeFigureOut">
              <a:rPr lang="hu-HU" smtClean="0"/>
              <a:t>2021. 05. 18.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4080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919-0EA4-45F8-910E-255BC97985BD}" type="datetimeFigureOut">
              <a:rPr lang="hu-HU" smtClean="0"/>
              <a:t>2021. 05. 18.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94332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919-0EA4-45F8-910E-255BC97985BD}" type="datetimeFigureOut">
              <a:rPr lang="hu-HU" smtClean="0"/>
              <a:t>2021. 05. 18.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41332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25919-0EA4-45F8-910E-255BC97985BD}" type="datetimeFigureOut">
              <a:rPr lang="hu-HU" smtClean="0"/>
              <a:t>2021. 05. 18.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74491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25919-0EA4-45F8-910E-255BC97985BD}" type="datetimeFigureOut">
              <a:rPr lang="hu-HU" smtClean="0"/>
              <a:t>2021. 05. 18.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78118-A8FC-4ACD-8821-7EFA8A6B19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681032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D0839EA-2952-42C7-821E-CE56099597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4" y="821265"/>
            <a:ext cx="6098705" cy="5222117"/>
          </a:xfrm>
        </p:spPr>
        <p:txBody>
          <a:bodyPr anchor="ctr">
            <a:normAutofit/>
          </a:bodyPr>
          <a:lstStyle/>
          <a:p>
            <a:pPr algn="r"/>
            <a:r>
              <a:rPr lang="hu-HU" sz="3600" dirty="0"/>
              <a:t>autonóm jármű </a:t>
            </a:r>
            <a:br>
              <a:rPr lang="hu-HU" sz="3600" dirty="0"/>
            </a:br>
            <a:r>
              <a:rPr lang="hu-HU" sz="3600" dirty="0"/>
              <a:t>tanítása szimulációs környezetben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728160CC-169E-42B9-922A-7FC40F475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50"/>
          <a:stretch/>
        </p:blipFill>
        <p:spPr>
          <a:xfrm rot="16200000">
            <a:off x="7521575" y="2187575"/>
            <a:ext cx="6858000" cy="2482850"/>
          </a:xfrm>
          <a:prstGeom prst="rect">
            <a:avLst/>
          </a:prstGeom>
        </p:spPr>
      </p:pic>
      <p:sp>
        <p:nvSpPr>
          <p:cNvPr id="3" name="Alcím 2">
            <a:extLst>
              <a:ext uri="{FF2B5EF4-FFF2-40B4-BE49-F238E27FC236}">
                <a16:creationId xmlns:a16="http://schemas.microsoft.com/office/drawing/2014/main" id="{2B469439-84BE-4952-9632-3839339DFD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3028" y="821265"/>
            <a:ext cx="3265713" cy="5222117"/>
          </a:xfrm>
        </p:spPr>
        <p:txBody>
          <a:bodyPr anchor="ctr">
            <a:normAutofit/>
          </a:bodyPr>
          <a:lstStyle/>
          <a:p>
            <a:r>
              <a:rPr lang="hu-HU" sz="2400" dirty="0"/>
              <a:t>Önvezető szimulátor fejlesztése megerősítéses tanulással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BB588BE4-004D-42F2-BF8E-ACE6561B81CF}"/>
              </a:ext>
            </a:extLst>
          </p:cNvPr>
          <p:cNvSpPr txBox="1"/>
          <p:nvPr/>
        </p:nvSpPr>
        <p:spPr>
          <a:xfrm>
            <a:off x="0" y="5387319"/>
            <a:ext cx="46826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Szilágyi Krisztián Gergely</a:t>
            </a:r>
          </a:p>
          <a:p>
            <a:r>
              <a:rPr lang="en-US" dirty="0" err="1"/>
              <a:t>Irányítástechnika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Informatika</a:t>
            </a:r>
            <a:r>
              <a:rPr lang="en-US" dirty="0"/>
              <a:t> </a:t>
            </a:r>
            <a:r>
              <a:rPr lang="en-US" dirty="0" err="1"/>
              <a:t>Tanszék</a:t>
            </a:r>
            <a:r>
              <a:rPr lang="en-US" dirty="0"/>
              <a:t> </a:t>
            </a:r>
            <a:endParaRPr lang="hu-HU" dirty="0"/>
          </a:p>
          <a:p>
            <a:r>
              <a:rPr lang="hu-HU" dirty="0"/>
              <a:t>Diplomatervezés 1</a:t>
            </a:r>
          </a:p>
          <a:p>
            <a:r>
              <a:rPr lang="hu-HU" dirty="0"/>
              <a:t>Konzulens: Dr. </a:t>
            </a:r>
            <a:r>
              <a:rPr lang="hu-HU" dirty="0" err="1"/>
              <a:t>Szemenyei</a:t>
            </a:r>
            <a:r>
              <a:rPr lang="hu-HU" dirty="0"/>
              <a:t> Márton</a:t>
            </a:r>
          </a:p>
          <a:p>
            <a:r>
              <a:rPr lang="hu-HU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163597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15"/>
    </mc:Choice>
    <mc:Fallback xmlns="">
      <p:transition spd="slow" advTm="4921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8E7F4EF6-2454-4D2F-B971-DA0B45A7F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4400" dirty="0" err="1"/>
              <a:t>Thank</a:t>
            </a:r>
            <a:r>
              <a:rPr lang="hu-HU" sz="4400" dirty="0"/>
              <a:t> </a:t>
            </a:r>
            <a:r>
              <a:rPr lang="hu-HU" sz="4400" dirty="0" err="1"/>
              <a:t>you</a:t>
            </a:r>
            <a:r>
              <a:rPr lang="hu-HU" sz="4400" dirty="0"/>
              <a:t> </a:t>
            </a:r>
            <a:r>
              <a:rPr lang="hu-HU" sz="4400" dirty="0" err="1"/>
              <a:t>for</a:t>
            </a:r>
            <a:r>
              <a:rPr lang="hu-HU" sz="4400" dirty="0"/>
              <a:t> </a:t>
            </a:r>
            <a:r>
              <a:rPr lang="hu-HU" sz="4400" dirty="0" err="1"/>
              <a:t>your</a:t>
            </a:r>
            <a:r>
              <a:rPr lang="hu-HU" sz="4400" dirty="0"/>
              <a:t> </a:t>
            </a:r>
            <a:r>
              <a:rPr lang="hu-HU" sz="4400" dirty="0" err="1"/>
              <a:t>attention</a:t>
            </a:r>
            <a:r>
              <a:rPr lang="hu-HU" sz="4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2984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6"/>
    </mc:Choice>
    <mc:Fallback xmlns="">
      <p:transition spd="slow" advTm="291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ounded Rectangle 14">
            <a:extLst>
              <a:ext uri="{FF2B5EF4-FFF2-40B4-BE49-F238E27FC236}">
                <a16:creationId xmlns:a16="http://schemas.microsoft.com/office/drawing/2014/main" id="{934B872D-6FE9-472A-9E92-342E41DA7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8DEBA6-2ED2-4FED-8AAB-2F855348D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A79062D-5825-422A-AB4B-866D2D0F0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9222"/>
          <a:stretch/>
        </p:blipFill>
        <p:spPr>
          <a:xfrm>
            <a:off x="-1" y="4667250"/>
            <a:ext cx="4629151" cy="2190750"/>
          </a:xfrm>
          <a:prstGeom prst="rect">
            <a:avLst/>
          </a:prstGeom>
        </p:spPr>
      </p:pic>
      <p:sp>
        <p:nvSpPr>
          <p:cNvPr id="16" name="Tartalom helye 2">
            <a:extLst>
              <a:ext uri="{FF2B5EF4-FFF2-40B4-BE49-F238E27FC236}">
                <a16:creationId xmlns:a16="http://schemas.microsoft.com/office/drawing/2014/main" id="{94BBFAE6-9E6F-40F8-83B7-9630A25A4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4722" y="804334"/>
            <a:ext cx="6271477" cy="5249333"/>
          </a:xfrm>
        </p:spPr>
        <p:txBody>
          <a:bodyPr anchor="ctr">
            <a:normAutofit/>
          </a:bodyPr>
          <a:lstStyle/>
          <a:p>
            <a:endParaRPr lang="hu-HU" dirty="0">
              <a:solidFill>
                <a:schemeClr val="tx2"/>
              </a:solidFill>
            </a:endParaRPr>
          </a:p>
          <a:p>
            <a:endParaRPr lang="hu-HU" dirty="0">
              <a:solidFill>
                <a:schemeClr val="tx2"/>
              </a:solidFill>
            </a:endParaRPr>
          </a:p>
          <a:p>
            <a:endParaRPr lang="hu-HU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hu-HU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hu-HU" dirty="0">
              <a:solidFill>
                <a:schemeClr val="tx2"/>
              </a:solidFill>
            </a:endParaRPr>
          </a:p>
          <a:p>
            <a:r>
              <a:rPr lang="hu-HU" dirty="0">
                <a:solidFill>
                  <a:schemeClr val="tx2"/>
                </a:solidFill>
              </a:rPr>
              <a:t>HPI </a:t>
            </a:r>
            <a:r>
              <a:rPr lang="hu-HU" dirty="0" err="1">
                <a:solidFill>
                  <a:schemeClr val="tx2"/>
                </a:solidFill>
              </a:rPr>
              <a:t>Trophy</a:t>
            </a:r>
            <a:r>
              <a:rPr lang="hu-HU" dirty="0">
                <a:solidFill>
                  <a:schemeClr val="tx2"/>
                </a:solidFill>
              </a:rPr>
              <a:t> </a:t>
            </a:r>
            <a:r>
              <a:rPr lang="hu-HU" dirty="0" err="1">
                <a:solidFill>
                  <a:schemeClr val="tx2"/>
                </a:solidFill>
              </a:rPr>
              <a:t>Flux</a:t>
            </a:r>
            <a:r>
              <a:rPr lang="hu-HU" dirty="0">
                <a:solidFill>
                  <a:schemeClr val="tx2"/>
                </a:solidFill>
              </a:rPr>
              <a:t> Buggy </a:t>
            </a:r>
          </a:p>
          <a:p>
            <a:r>
              <a:rPr lang="hu-HU" dirty="0" err="1">
                <a:solidFill>
                  <a:schemeClr val="tx2"/>
                </a:solidFill>
              </a:rPr>
              <a:t>Reinforcement</a:t>
            </a:r>
            <a:r>
              <a:rPr lang="hu-HU" dirty="0">
                <a:solidFill>
                  <a:schemeClr val="tx2"/>
                </a:solidFill>
              </a:rPr>
              <a:t> </a:t>
            </a:r>
            <a:r>
              <a:rPr lang="hu-HU" dirty="0" err="1">
                <a:solidFill>
                  <a:schemeClr val="tx2"/>
                </a:solidFill>
              </a:rPr>
              <a:t>learning</a:t>
            </a:r>
            <a:r>
              <a:rPr lang="hu-HU" dirty="0">
                <a:solidFill>
                  <a:schemeClr val="tx2"/>
                </a:solidFill>
              </a:rPr>
              <a:t> (A2C)</a:t>
            </a:r>
          </a:p>
          <a:p>
            <a:r>
              <a:rPr lang="hu-HU" dirty="0" err="1">
                <a:solidFill>
                  <a:schemeClr val="tx2"/>
                </a:solidFill>
              </a:rPr>
              <a:t>Simulation</a:t>
            </a:r>
            <a:endParaRPr lang="hu-HU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hu-HU" dirty="0">
              <a:solidFill>
                <a:schemeClr val="tx2"/>
              </a:solidFill>
            </a:endParaRPr>
          </a:p>
          <a:p>
            <a:endParaRPr lang="hu-HU" dirty="0">
              <a:solidFill>
                <a:schemeClr val="tx2"/>
              </a:solidFill>
            </a:endParaRPr>
          </a:p>
          <a:p>
            <a:endParaRPr lang="hu-HU" dirty="0">
              <a:solidFill>
                <a:schemeClr val="tx2"/>
              </a:solidFill>
            </a:endParaRPr>
          </a:p>
          <a:p>
            <a:endParaRPr lang="hu-HU" dirty="0">
              <a:solidFill>
                <a:schemeClr val="tx2"/>
              </a:solidFill>
            </a:endParaRPr>
          </a:p>
        </p:txBody>
      </p:sp>
      <p:sp>
        <p:nvSpPr>
          <p:cNvPr id="7" name="Cím 1">
            <a:extLst>
              <a:ext uri="{FF2B5EF4-FFF2-40B4-BE49-F238E27FC236}">
                <a16:creationId xmlns:a16="http://schemas.microsoft.com/office/drawing/2014/main" id="{3F977857-0E9D-4832-BDD4-059D7DB411D1}"/>
              </a:ext>
            </a:extLst>
          </p:cNvPr>
          <p:cNvSpPr txBox="1">
            <a:spLocks/>
          </p:cNvSpPr>
          <p:nvPr/>
        </p:nvSpPr>
        <p:spPr>
          <a:xfrm>
            <a:off x="643466" y="804334"/>
            <a:ext cx="3905455" cy="5249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cap="none" dirty="0" err="1">
                <a:solidFill>
                  <a:srgbClr val="FFFFFF"/>
                </a:solidFill>
              </a:rPr>
              <a:t>Introduction</a:t>
            </a:r>
            <a:endParaRPr lang="hu-HU" cap="non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37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782"/>
    </mc:Choice>
    <mc:Fallback xmlns="">
      <p:transition spd="slow" advTm="11478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32">
            <a:extLst>
              <a:ext uri="{FF2B5EF4-FFF2-40B4-BE49-F238E27FC236}">
                <a16:creationId xmlns:a16="http://schemas.microsoft.com/office/drawing/2014/main" id="{95DD5BC2-A8E7-4CAD-955A-3807355EC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42" name="Rectangle 34">
            <a:extLst>
              <a:ext uri="{FF2B5EF4-FFF2-40B4-BE49-F238E27FC236}">
                <a16:creationId xmlns:a16="http://schemas.microsoft.com/office/drawing/2014/main" id="{7B40B49E-0AAE-4F83-8B0A-EB7C41036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3" name="Rounded Rectangle 11">
            <a:extLst>
              <a:ext uri="{FF2B5EF4-FFF2-40B4-BE49-F238E27FC236}">
                <a16:creationId xmlns:a16="http://schemas.microsoft.com/office/drawing/2014/main" id="{52009DA8-640E-4004-AA63-72884752D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03" y="643464"/>
            <a:ext cx="10905195" cy="5571072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4" name="Ábra 3">
            <a:extLst>
              <a:ext uri="{FF2B5EF4-FFF2-40B4-BE49-F238E27FC236}">
                <a16:creationId xmlns:a16="http://schemas.microsoft.com/office/drawing/2014/main" id="{4288BAF1-2DED-4C03-838B-CF61096EA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423413" y="783792"/>
            <a:ext cx="7345174" cy="5290415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264996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201"/>
    </mc:Choice>
    <mc:Fallback xmlns="">
      <p:transition spd="slow" advTm="11720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32">
            <a:extLst>
              <a:ext uri="{FF2B5EF4-FFF2-40B4-BE49-F238E27FC236}">
                <a16:creationId xmlns:a16="http://schemas.microsoft.com/office/drawing/2014/main" id="{95DD5BC2-A8E7-4CAD-955A-3807355EC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42" name="Rectangle 34">
            <a:extLst>
              <a:ext uri="{FF2B5EF4-FFF2-40B4-BE49-F238E27FC236}">
                <a16:creationId xmlns:a16="http://schemas.microsoft.com/office/drawing/2014/main" id="{7B40B49E-0AAE-4F83-8B0A-EB7C41036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3" name="Rounded Rectangle 11">
            <a:extLst>
              <a:ext uri="{FF2B5EF4-FFF2-40B4-BE49-F238E27FC236}">
                <a16:creationId xmlns:a16="http://schemas.microsoft.com/office/drawing/2014/main" id="{52009DA8-640E-4004-AA63-72884752D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03" y="643464"/>
            <a:ext cx="10905195" cy="5571072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4" name="Ábra 3">
            <a:extLst>
              <a:ext uri="{FF2B5EF4-FFF2-40B4-BE49-F238E27FC236}">
                <a16:creationId xmlns:a16="http://schemas.microsoft.com/office/drawing/2014/main" id="{4288BAF1-2DED-4C03-838B-CF61096EA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11567" y="1861537"/>
            <a:ext cx="10568866" cy="3134925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340006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201"/>
    </mc:Choice>
    <mc:Fallback xmlns="">
      <p:transition spd="slow" advTm="11720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ounded Rectangle 14">
            <a:extLst>
              <a:ext uri="{FF2B5EF4-FFF2-40B4-BE49-F238E27FC236}">
                <a16:creationId xmlns:a16="http://schemas.microsoft.com/office/drawing/2014/main" id="{934B872D-6FE9-472A-9E92-342E41DA7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8DEBA6-2ED2-4FED-8AAB-2F855348D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A79062D-5825-422A-AB4B-866D2D0F0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9222"/>
          <a:stretch/>
        </p:blipFill>
        <p:spPr>
          <a:xfrm>
            <a:off x="-1" y="4667250"/>
            <a:ext cx="4629151" cy="2190750"/>
          </a:xfrm>
          <a:prstGeom prst="rect">
            <a:avLst/>
          </a:prstGeom>
        </p:spPr>
      </p:pic>
      <p:sp>
        <p:nvSpPr>
          <p:cNvPr id="16" name="Tartalom helye 2">
            <a:extLst>
              <a:ext uri="{FF2B5EF4-FFF2-40B4-BE49-F238E27FC236}">
                <a16:creationId xmlns:a16="http://schemas.microsoft.com/office/drawing/2014/main" id="{94BBFAE6-9E6F-40F8-83B7-9630A25A4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4722" y="804334"/>
            <a:ext cx="6271477" cy="5249333"/>
          </a:xfrm>
        </p:spPr>
        <p:txBody>
          <a:bodyPr anchor="ctr">
            <a:normAutofit/>
          </a:bodyPr>
          <a:lstStyle/>
          <a:p>
            <a:endParaRPr lang="hu-HU" dirty="0">
              <a:solidFill>
                <a:schemeClr val="tx2"/>
              </a:solidFill>
            </a:endParaRPr>
          </a:p>
          <a:p>
            <a:endParaRPr lang="hu-HU" dirty="0">
              <a:solidFill>
                <a:schemeClr val="tx2"/>
              </a:solidFill>
            </a:endParaRPr>
          </a:p>
          <a:p>
            <a:endParaRPr lang="hu-HU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hu-HU" dirty="0">
              <a:solidFill>
                <a:schemeClr val="tx2"/>
              </a:solidFill>
            </a:endParaRPr>
          </a:p>
          <a:p>
            <a:r>
              <a:rPr lang="hu-HU" dirty="0" err="1">
                <a:solidFill>
                  <a:schemeClr val="tx2"/>
                </a:solidFill>
              </a:rPr>
              <a:t>PyBullet</a:t>
            </a:r>
            <a:endParaRPr lang="hu-HU" dirty="0">
              <a:solidFill>
                <a:schemeClr val="tx2"/>
              </a:solidFill>
            </a:endParaRPr>
          </a:p>
          <a:p>
            <a:r>
              <a:rPr lang="hu-HU" dirty="0">
                <a:solidFill>
                  <a:schemeClr val="tx2"/>
                </a:solidFill>
              </a:rPr>
              <a:t>XML (.</a:t>
            </a:r>
            <a:r>
              <a:rPr lang="hu-HU" dirty="0" err="1">
                <a:solidFill>
                  <a:schemeClr val="tx2"/>
                </a:solidFill>
              </a:rPr>
              <a:t>world</a:t>
            </a:r>
            <a:r>
              <a:rPr lang="hu-HU" dirty="0">
                <a:solidFill>
                  <a:schemeClr val="tx2"/>
                </a:solidFill>
              </a:rPr>
              <a:t>, .</a:t>
            </a:r>
            <a:r>
              <a:rPr lang="hu-HU" dirty="0" err="1">
                <a:solidFill>
                  <a:schemeClr val="tx2"/>
                </a:solidFill>
              </a:rPr>
              <a:t>sdf</a:t>
            </a:r>
            <a:r>
              <a:rPr lang="hu-HU" dirty="0">
                <a:solidFill>
                  <a:schemeClr val="tx2"/>
                </a:solidFill>
              </a:rPr>
              <a:t>, .</a:t>
            </a:r>
            <a:r>
              <a:rPr lang="hu-HU" dirty="0" err="1">
                <a:solidFill>
                  <a:schemeClr val="tx2"/>
                </a:solidFill>
              </a:rPr>
              <a:t>urdf</a:t>
            </a:r>
            <a:r>
              <a:rPr lang="hu-HU" dirty="0">
                <a:solidFill>
                  <a:schemeClr val="tx2"/>
                </a:solidFill>
              </a:rPr>
              <a:t>)</a:t>
            </a:r>
          </a:p>
          <a:p>
            <a:r>
              <a:rPr lang="hu-HU" dirty="0">
                <a:solidFill>
                  <a:schemeClr val="tx2"/>
                </a:solidFill>
              </a:rPr>
              <a:t>UI</a:t>
            </a:r>
          </a:p>
          <a:p>
            <a:endParaRPr lang="hu-HU" dirty="0">
              <a:solidFill>
                <a:schemeClr val="tx2"/>
              </a:solidFill>
            </a:endParaRPr>
          </a:p>
          <a:p>
            <a:endParaRPr lang="hu-HU" dirty="0">
              <a:solidFill>
                <a:schemeClr val="tx2"/>
              </a:solidFill>
            </a:endParaRPr>
          </a:p>
          <a:p>
            <a:endParaRPr lang="hu-HU" dirty="0">
              <a:solidFill>
                <a:schemeClr val="tx2"/>
              </a:solidFill>
            </a:endParaRPr>
          </a:p>
        </p:txBody>
      </p:sp>
      <p:sp>
        <p:nvSpPr>
          <p:cNvPr id="7" name="Cím 1">
            <a:extLst>
              <a:ext uri="{FF2B5EF4-FFF2-40B4-BE49-F238E27FC236}">
                <a16:creationId xmlns:a16="http://schemas.microsoft.com/office/drawing/2014/main" id="{3F977857-0E9D-4832-BDD4-059D7DB411D1}"/>
              </a:ext>
            </a:extLst>
          </p:cNvPr>
          <p:cNvSpPr txBox="1">
            <a:spLocks/>
          </p:cNvSpPr>
          <p:nvPr/>
        </p:nvSpPr>
        <p:spPr>
          <a:xfrm>
            <a:off x="643466" y="804334"/>
            <a:ext cx="3905455" cy="5249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cap="none" dirty="0" err="1">
                <a:solidFill>
                  <a:srgbClr val="FFFFFF"/>
                </a:solidFill>
              </a:rPr>
              <a:t>Environment</a:t>
            </a:r>
            <a:endParaRPr lang="hu-HU" cap="non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4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782"/>
    </mc:Choice>
    <mc:Fallback xmlns="">
      <p:transition spd="slow" advTm="11478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5E71BCA0-2CC4-4511-8ACE-FEABFF195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9A1467FC-2962-4672-99CA-75948CE59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11">
            <a:extLst>
              <a:ext uri="{FF2B5EF4-FFF2-40B4-BE49-F238E27FC236}">
                <a16:creationId xmlns:a16="http://schemas.microsoft.com/office/drawing/2014/main" id="{CCDF8372-4F09-469F-80A8-9079C65D5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04" y="643464"/>
            <a:ext cx="5291730" cy="5571072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076959F8-78B4-4373-BB4E-F7A41696CA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04" y="1518680"/>
            <a:ext cx="4836253" cy="3820639"/>
          </a:xfrm>
          <a:prstGeom prst="rect">
            <a:avLst/>
          </a:prstGeom>
          <a:ln w="31750" cap="sq">
            <a:noFill/>
            <a:miter lim="800000"/>
          </a:ln>
        </p:spPr>
      </p:pic>
      <p:sp>
        <p:nvSpPr>
          <p:cNvPr id="76" name="Rounded Rectangle 11">
            <a:extLst>
              <a:ext uri="{FF2B5EF4-FFF2-40B4-BE49-F238E27FC236}">
                <a16:creationId xmlns:a16="http://schemas.microsoft.com/office/drawing/2014/main" id="{B527A72A-2E98-4EF7-B8A3-5C04FC101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643464"/>
            <a:ext cx="5291730" cy="5571072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Kép 7" descr="A képen fű, színes, kicsi, születésnap látható&#10;&#10;Automatikusan generált leírás">
            <a:extLst>
              <a:ext uri="{FF2B5EF4-FFF2-40B4-BE49-F238E27FC236}">
                <a16:creationId xmlns:a16="http://schemas.microsoft.com/office/drawing/2014/main" id="{35964C9E-584F-4F0B-875D-6DAC25A8DB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666" y="2165529"/>
            <a:ext cx="4836253" cy="2526942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89107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201"/>
    </mc:Choice>
    <mc:Fallback xmlns="">
      <p:transition spd="slow" advTm="11720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ounded Rectangle 14">
            <a:extLst>
              <a:ext uri="{FF2B5EF4-FFF2-40B4-BE49-F238E27FC236}">
                <a16:creationId xmlns:a16="http://schemas.microsoft.com/office/drawing/2014/main" id="{934B872D-6FE9-472A-9E92-342E41DA7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8DEBA6-2ED2-4FED-8AAB-2F855348D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A79062D-5825-422A-AB4B-866D2D0F0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9222"/>
          <a:stretch/>
        </p:blipFill>
        <p:spPr>
          <a:xfrm>
            <a:off x="-1" y="4667250"/>
            <a:ext cx="4629151" cy="21907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artalom helye 2">
                <a:extLst>
                  <a:ext uri="{FF2B5EF4-FFF2-40B4-BE49-F238E27FC236}">
                    <a16:creationId xmlns:a16="http://schemas.microsoft.com/office/drawing/2014/main" id="{94BBFAE6-9E6F-40F8-83B7-9630A25A48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34722" y="804334"/>
                <a:ext cx="6271477" cy="5249333"/>
              </a:xfrm>
            </p:spPr>
            <p:txBody>
              <a:bodyPr anchor="ctr">
                <a:normAutofit/>
              </a:bodyPr>
              <a:lstStyle/>
              <a:p>
                <a:endParaRPr lang="hu-HU" dirty="0">
                  <a:solidFill>
                    <a:schemeClr val="tx2"/>
                  </a:solidFill>
                </a:endParaRPr>
              </a:p>
              <a:p>
                <a:endParaRPr lang="hu-HU" dirty="0">
                  <a:solidFill>
                    <a:schemeClr val="tx2"/>
                  </a:solidFill>
                </a:endParaRPr>
              </a:p>
              <a:p>
                <a:endParaRPr lang="hu-HU" dirty="0">
                  <a:solidFill>
                    <a:schemeClr val="tx2"/>
                  </a:solidFill>
                </a:endParaRPr>
              </a:p>
              <a:p>
                <a:pPr marL="0" indent="0">
                  <a:buNone/>
                </a:pPr>
                <a:endParaRPr lang="hu-HU" dirty="0">
                  <a:solidFill>
                    <a:schemeClr val="tx2"/>
                  </a:solidFill>
                </a:endParaRPr>
              </a:p>
              <a:p>
                <a:endParaRPr lang="hu-HU" dirty="0">
                  <a:solidFill>
                    <a:schemeClr val="tx2"/>
                  </a:solidFill>
                </a:endParaRPr>
              </a:p>
              <a:p>
                <a:r>
                  <a:rPr lang="el-GR" dirty="0">
                    <a:solidFill>
                      <a:schemeClr val="tx2"/>
                    </a:solidFill>
                  </a:rPr>
                  <a:t>α</a:t>
                </a:r>
                <a:r>
                  <a:rPr lang="hu-HU" dirty="0">
                    <a:solidFill>
                      <a:schemeClr val="tx2"/>
                    </a:solidFill>
                  </a:rPr>
                  <a:t> (</a:t>
                </a:r>
                <a:r>
                  <a:rPr lang="hu-HU" dirty="0" err="1">
                    <a:solidFill>
                      <a:schemeClr val="tx2"/>
                    </a:solidFill>
                  </a:rPr>
                  <a:t>distance</a:t>
                </a:r>
                <a:r>
                  <a:rPr lang="hu-HU" dirty="0">
                    <a:solidFill>
                      <a:schemeClr val="tx2"/>
                    </a:solidFill>
                  </a:rPr>
                  <a:t> + </a:t>
                </a:r>
                <a:r>
                  <a:rPr lang="hu-HU" dirty="0" err="1">
                    <a:solidFill>
                      <a:schemeClr val="tx2"/>
                    </a:solidFill>
                  </a:rPr>
                  <a:t>stuck</a:t>
                </a:r>
                <a:r>
                  <a:rPr lang="hu-HU" dirty="0">
                    <a:solidFill>
                      <a:schemeClr val="tx2"/>
                    </a:solidFill>
                  </a:rPr>
                  <a:t>)</a:t>
                </a:r>
              </a:p>
              <a:p>
                <a:r>
                  <a:rPr lang="el-GR" dirty="0">
                    <a:solidFill>
                      <a:schemeClr val="tx2"/>
                    </a:solidFill>
                  </a:rPr>
                  <a:t>β</a:t>
                </a:r>
                <a:r>
                  <a:rPr lang="hu-HU" dirty="0">
                    <a:solidFill>
                      <a:schemeClr val="tx2"/>
                    </a:solidFill>
                  </a:rPr>
                  <a:t> (</a:t>
                </a:r>
                <a:r>
                  <a:rPr lang="hu-HU" dirty="0" err="1">
                    <a:solidFill>
                      <a:schemeClr val="tx2"/>
                    </a:solidFill>
                  </a:rPr>
                  <a:t>traffic</a:t>
                </a:r>
                <a:r>
                  <a:rPr lang="hu-HU" dirty="0">
                    <a:solidFill>
                      <a:schemeClr val="tx2"/>
                    </a:solidFill>
                  </a:rPr>
                  <a:t> </a:t>
                </a:r>
                <a:r>
                  <a:rPr lang="hu-HU" dirty="0" err="1">
                    <a:solidFill>
                      <a:schemeClr val="tx2"/>
                    </a:solidFill>
                  </a:rPr>
                  <a:t>lane</a:t>
                </a:r>
                <a:r>
                  <a:rPr lang="hu-HU" dirty="0">
                    <a:solidFill>
                      <a:schemeClr val="tx2"/>
                    </a:solidFill>
                  </a:rPr>
                  <a:t>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i="0" smtClean="0">
                        <a:solidFill>
                          <a:schemeClr val="tx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γ</m:t>
                    </m:r>
                  </m:oMath>
                </a14:m>
                <a:r>
                  <a:rPr lang="hu-HU" dirty="0">
                    <a:solidFill>
                      <a:schemeClr val="tx2"/>
                    </a:solidFill>
                  </a:rPr>
                  <a:t> (</a:t>
                </a:r>
                <a:r>
                  <a:rPr lang="hu-HU" dirty="0" err="1">
                    <a:solidFill>
                      <a:schemeClr val="tx2"/>
                    </a:solidFill>
                  </a:rPr>
                  <a:t>traffic</a:t>
                </a:r>
                <a:r>
                  <a:rPr lang="hu-HU" dirty="0">
                    <a:solidFill>
                      <a:schemeClr val="tx2"/>
                    </a:solidFill>
                  </a:rPr>
                  <a:t> </a:t>
                </a:r>
                <a:r>
                  <a:rPr lang="hu-HU" dirty="0" err="1">
                    <a:solidFill>
                      <a:schemeClr val="tx2"/>
                    </a:solidFill>
                  </a:rPr>
                  <a:t>light</a:t>
                </a:r>
                <a:r>
                  <a:rPr lang="hu-HU" dirty="0">
                    <a:solidFill>
                      <a:schemeClr val="tx2"/>
                    </a:solidFill>
                  </a:rPr>
                  <a:t>)</a:t>
                </a:r>
              </a:p>
              <a:p>
                <a:r>
                  <a:rPr lang="el-GR" dirty="0">
                    <a:solidFill>
                      <a:schemeClr val="tx2"/>
                    </a:solidFill>
                  </a:rPr>
                  <a:t>δ</a:t>
                </a:r>
                <a:r>
                  <a:rPr lang="hu-HU" dirty="0">
                    <a:solidFill>
                      <a:schemeClr val="tx2"/>
                    </a:solidFill>
                  </a:rPr>
                  <a:t> (</a:t>
                </a:r>
                <a:r>
                  <a:rPr lang="hu-HU" dirty="0" err="1">
                    <a:solidFill>
                      <a:schemeClr val="tx2"/>
                    </a:solidFill>
                  </a:rPr>
                  <a:t>obstacle</a:t>
                </a:r>
                <a:r>
                  <a:rPr lang="hu-HU" dirty="0">
                    <a:solidFill>
                      <a:schemeClr val="tx2"/>
                    </a:solidFill>
                  </a:rPr>
                  <a:t>)</a:t>
                </a:r>
              </a:p>
              <a:p>
                <a:r>
                  <a:rPr lang="el-GR" dirty="0">
                    <a:solidFill>
                      <a:schemeClr val="tx2"/>
                    </a:solidFill>
                  </a:rPr>
                  <a:t>ε</a:t>
                </a:r>
                <a:r>
                  <a:rPr lang="hu-HU" dirty="0">
                    <a:solidFill>
                      <a:schemeClr val="tx2"/>
                    </a:solidFill>
                  </a:rPr>
                  <a:t> (</a:t>
                </a:r>
                <a:r>
                  <a:rPr lang="hu-HU" dirty="0" err="1">
                    <a:solidFill>
                      <a:schemeClr val="tx2"/>
                    </a:solidFill>
                  </a:rPr>
                  <a:t>moving</a:t>
                </a:r>
                <a:r>
                  <a:rPr lang="hu-HU" dirty="0">
                    <a:solidFill>
                      <a:schemeClr val="tx2"/>
                    </a:solidFill>
                  </a:rPr>
                  <a:t> </a:t>
                </a:r>
                <a:r>
                  <a:rPr lang="hu-HU" dirty="0" err="1">
                    <a:solidFill>
                      <a:schemeClr val="tx2"/>
                    </a:solidFill>
                  </a:rPr>
                  <a:t>object</a:t>
                </a:r>
                <a:r>
                  <a:rPr lang="hu-HU" dirty="0">
                    <a:solidFill>
                      <a:schemeClr val="tx2"/>
                    </a:solidFill>
                  </a:rPr>
                  <a:t>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i="0" smtClean="0">
                        <a:solidFill>
                          <a:schemeClr val="tx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τ</m:t>
                    </m:r>
                  </m:oMath>
                </a14:m>
                <a:r>
                  <a:rPr lang="hu-HU" dirty="0">
                    <a:solidFill>
                      <a:schemeClr val="tx2"/>
                    </a:solidFill>
                  </a:rPr>
                  <a:t> (</a:t>
                </a:r>
                <a:r>
                  <a:rPr lang="hu-HU" dirty="0" err="1">
                    <a:solidFill>
                      <a:schemeClr val="tx2"/>
                    </a:solidFill>
                  </a:rPr>
                  <a:t>time</a:t>
                </a:r>
                <a:r>
                  <a:rPr lang="hu-HU" dirty="0">
                    <a:solidFill>
                      <a:schemeClr val="tx2"/>
                    </a:solidFill>
                  </a:rPr>
                  <a:t>)</a:t>
                </a:r>
              </a:p>
              <a:p>
                <a:endParaRPr lang="hu-HU" dirty="0">
                  <a:solidFill>
                    <a:schemeClr val="tx2"/>
                  </a:solidFill>
                </a:endParaRPr>
              </a:p>
              <a:p>
                <a:endParaRPr lang="hu-HU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artalom helye 2">
                <a:extLst>
                  <a:ext uri="{FF2B5EF4-FFF2-40B4-BE49-F238E27FC236}">
                    <a16:creationId xmlns:a16="http://schemas.microsoft.com/office/drawing/2014/main" id="{94BBFAE6-9E6F-40F8-83B7-9630A25A48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34722" y="804334"/>
                <a:ext cx="6271477" cy="5249333"/>
              </a:xfrm>
              <a:blipFill>
                <a:blip r:embed="rId3"/>
                <a:stretch>
                  <a:fillRect l="-1167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ím 1">
            <a:extLst>
              <a:ext uri="{FF2B5EF4-FFF2-40B4-BE49-F238E27FC236}">
                <a16:creationId xmlns:a16="http://schemas.microsoft.com/office/drawing/2014/main" id="{3F977857-0E9D-4832-BDD4-059D7DB411D1}"/>
              </a:ext>
            </a:extLst>
          </p:cNvPr>
          <p:cNvSpPr txBox="1">
            <a:spLocks/>
          </p:cNvSpPr>
          <p:nvPr/>
        </p:nvSpPr>
        <p:spPr>
          <a:xfrm>
            <a:off x="643466" y="804334"/>
            <a:ext cx="3905455" cy="5249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cap="none" dirty="0" err="1">
                <a:solidFill>
                  <a:srgbClr val="FFFFFF"/>
                </a:solidFill>
                <a:latin typeface="Century Gothic" panose="020B0502020202020204"/>
              </a:rPr>
              <a:t>Rewards</a:t>
            </a:r>
            <a:endParaRPr kumimoji="0" lang="hu-HU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BBC09CB2-3CD8-4E91-B136-EB7E427343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59313" y="2480995"/>
            <a:ext cx="2023772" cy="4029637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98D21FE-E3DB-4130-BEC7-48672CECA4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1662" y="149006"/>
            <a:ext cx="4570329" cy="215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63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782"/>
    </mc:Choice>
    <mc:Fallback xmlns="">
      <p:transition spd="slow" advTm="11478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6651B3B-2F8A-4E48-BEA0-5D35421CE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B46EBF9-03B6-44B1-8844-4DB0DE3E3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9415" y="323676"/>
            <a:ext cx="7387984" cy="210557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12839B5-6527-4FE1-B5CA-71D5FFC4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752927"/>
            <a:ext cx="7566298" cy="822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Kép 12" descr="A képen szöveg, színes, íróeszköz, nap látható&#10;&#10;Automatikusan generált leírás">
            <a:extLst>
              <a:ext uri="{FF2B5EF4-FFF2-40B4-BE49-F238E27FC236}">
                <a16:creationId xmlns:a16="http://schemas.microsoft.com/office/drawing/2014/main" id="{CB1AD679-579E-4CD4-8C64-D89D8F68F0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" r="2" b="2"/>
          <a:stretch/>
        </p:blipFill>
        <p:spPr>
          <a:xfrm>
            <a:off x="457155" y="2897097"/>
            <a:ext cx="6651473" cy="389902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E12D8E2-6088-4997-A8C6-1794DA9E1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813" y="0"/>
            <a:ext cx="82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CA47154A-6F3F-4AEF-98A3-A685452C0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849217" y="108611"/>
            <a:ext cx="2414257" cy="356348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AF10F47-1605-47C5-AE58-9062909A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299" y="3862989"/>
            <a:ext cx="4625702" cy="822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F6CCD3FC-F562-4FAE-A6DA-0FD7E7074C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" b="665"/>
          <a:stretch/>
        </p:blipFill>
        <p:spPr>
          <a:xfrm>
            <a:off x="7969346" y="4053887"/>
            <a:ext cx="4047163" cy="269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91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201"/>
    </mc:Choice>
    <mc:Fallback xmlns="">
      <p:transition spd="slow" advTm="11720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ounded Rectangle 14">
            <a:extLst>
              <a:ext uri="{FF2B5EF4-FFF2-40B4-BE49-F238E27FC236}">
                <a16:creationId xmlns:a16="http://schemas.microsoft.com/office/drawing/2014/main" id="{934B872D-6FE9-472A-9E92-342E41DA7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8DEBA6-2ED2-4FED-8AAB-2F855348D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79062D-5825-422A-AB4B-866D2D0F0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9222"/>
          <a:stretch/>
        </p:blipFill>
        <p:spPr>
          <a:xfrm>
            <a:off x="-1" y="4667250"/>
            <a:ext cx="4629151" cy="219075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D76BD4D6-FAE5-40AF-B44B-BB3DFAB11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42" y="804334"/>
            <a:ext cx="4225771" cy="5249333"/>
          </a:xfrm>
        </p:spPr>
        <p:txBody>
          <a:bodyPr>
            <a:normAutofit/>
          </a:bodyPr>
          <a:lstStyle/>
          <a:p>
            <a:r>
              <a:rPr lang="hu-HU" sz="4400" cap="none" dirty="0" err="1">
                <a:solidFill>
                  <a:srgbClr val="FFFFFF"/>
                </a:solidFill>
              </a:rPr>
              <a:t>Future</a:t>
            </a:r>
            <a:r>
              <a:rPr lang="hu-HU" sz="4400" cap="none" dirty="0">
                <a:solidFill>
                  <a:srgbClr val="FFFFFF"/>
                </a:solidFill>
              </a:rPr>
              <a:t> </a:t>
            </a:r>
            <a:r>
              <a:rPr lang="hu-HU" sz="4400" cap="none" dirty="0" err="1">
                <a:solidFill>
                  <a:srgbClr val="FFFFFF"/>
                </a:solidFill>
              </a:rPr>
              <a:t>work</a:t>
            </a:r>
            <a:endParaRPr lang="hu-HU" sz="4400" cap="none" dirty="0">
              <a:solidFill>
                <a:srgbClr val="FFFFFF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64B4568-1CB5-4F15-B39A-1CC6392C4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4722" y="804334"/>
            <a:ext cx="6271477" cy="5249333"/>
          </a:xfrm>
        </p:spPr>
        <p:txBody>
          <a:bodyPr anchor="ctr">
            <a:normAutofit/>
          </a:bodyPr>
          <a:lstStyle/>
          <a:p>
            <a:r>
              <a:rPr lang="hu-HU" dirty="0" err="1">
                <a:solidFill>
                  <a:schemeClr val="tx2"/>
                </a:solidFill>
              </a:rPr>
              <a:t>Fine-tuning</a:t>
            </a:r>
            <a:r>
              <a:rPr lang="hu-HU" dirty="0">
                <a:solidFill>
                  <a:schemeClr val="tx2"/>
                </a:solidFill>
              </a:rPr>
              <a:t> </a:t>
            </a:r>
            <a:r>
              <a:rPr lang="hu-HU" dirty="0" err="1">
                <a:solidFill>
                  <a:schemeClr val="tx2"/>
                </a:solidFill>
              </a:rPr>
              <a:t>the</a:t>
            </a:r>
            <a:r>
              <a:rPr lang="hu-HU" dirty="0">
                <a:solidFill>
                  <a:schemeClr val="tx2"/>
                </a:solidFill>
              </a:rPr>
              <a:t> </a:t>
            </a:r>
            <a:r>
              <a:rPr lang="hu-HU" dirty="0" err="1">
                <a:solidFill>
                  <a:schemeClr val="tx2"/>
                </a:solidFill>
              </a:rPr>
              <a:t>rewards</a:t>
            </a:r>
            <a:endParaRPr lang="hu-HU" dirty="0">
              <a:solidFill>
                <a:schemeClr val="tx2"/>
              </a:solidFill>
            </a:endParaRPr>
          </a:p>
          <a:p>
            <a:r>
              <a:rPr lang="hu-HU" dirty="0" err="1">
                <a:solidFill>
                  <a:schemeClr val="tx2"/>
                </a:solidFill>
              </a:rPr>
              <a:t>Developing</a:t>
            </a:r>
            <a:r>
              <a:rPr lang="hu-HU" dirty="0">
                <a:solidFill>
                  <a:schemeClr val="tx2"/>
                </a:solidFill>
              </a:rPr>
              <a:t> </a:t>
            </a:r>
            <a:r>
              <a:rPr lang="hu-HU" dirty="0" err="1">
                <a:solidFill>
                  <a:schemeClr val="tx2"/>
                </a:solidFill>
              </a:rPr>
              <a:t>the</a:t>
            </a:r>
            <a:r>
              <a:rPr lang="hu-HU" dirty="0">
                <a:solidFill>
                  <a:schemeClr val="tx2"/>
                </a:solidFill>
              </a:rPr>
              <a:t> </a:t>
            </a:r>
            <a:r>
              <a:rPr lang="hu-HU" dirty="0" err="1">
                <a:solidFill>
                  <a:schemeClr val="tx2"/>
                </a:solidFill>
              </a:rPr>
              <a:t>env</a:t>
            </a:r>
            <a:r>
              <a:rPr lang="hu-HU" dirty="0">
                <a:solidFill>
                  <a:schemeClr val="tx2"/>
                </a:solidFill>
              </a:rPr>
              <a:t> (random, </a:t>
            </a:r>
            <a:r>
              <a:rPr lang="hu-HU" dirty="0" err="1">
                <a:solidFill>
                  <a:schemeClr val="tx2"/>
                </a:solidFill>
              </a:rPr>
              <a:t>signs</a:t>
            </a:r>
            <a:r>
              <a:rPr lang="hu-HU" dirty="0">
                <a:solidFill>
                  <a:schemeClr val="tx2"/>
                </a:solidFill>
              </a:rPr>
              <a:t> etc.)</a:t>
            </a:r>
          </a:p>
          <a:p>
            <a:r>
              <a:rPr lang="hu-HU" dirty="0" err="1">
                <a:solidFill>
                  <a:schemeClr val="tx2"/>
                </a:solidFill>
              </a:rPr>
              <a:t>Fine-tuning</a:t>
            </a:r>
            <a:r>
              <a:rPr lang="hu-HU" dirty="0">
                <a:solidFill>
                  <a:schemeClr val="tx2"/>
                </a:solidFill>
              </a:rPr>
              <a:t> </a:t>
            </a:r>
            <a:r>
              <a:rPr lang="hu-HU" dirty="0" err="1">
                <a:solidFill>
                  <a:schemeClr val="tx2"/>
                </a:solidFill>
              </a:rPr>
              <a:t>the</a:t>
            </a:r>
            <a:r>
              <a:rPr lang="hu-HU" dirty="0">
                <a:solidFill>
                  <a:schemeClr val="tx2"/>
                </a:solidFill>
              </a:rPr>
              <a:t> </a:t>
            </a:r>
            <a:r>
              <a:rPr lang="hu-HU" dirty="0" err="1">
                <a:solidFill>
                  <a:schemeClr val="tx2"/>
                </a:solidFill>
              </a:rPr>
              <a:t>hyperparameters</a:t>
            </a:r>
            <a:endParaRPr lang="hu-HU" dirty="0">
              <a:solidFill>
                <a:schemeClr val="tx2"/>
              </a:solidFill>
            </a:endParaRPr>
          </a:p>
          <a:p>
            <a:r>
              <a:rPr lang="hu-HU" dirty="0" err="1">
                <a:solidFill>
                  <a:schemeClr val="tx2"/>
                </a:solidFill>
              </a:rPr>
              <a:t>Integration</a:t>
            </a:r>
            <a:r>
              <a:rPr lang="hu-HU" dirty="0">
                <a:solidFill>
                  <a:schemeClr val="tx2"/>
                </a:solidFill>
              </a:rPr>
              <a:t> and testing</a:t>
            </a:r>
          </a:p>
        </p:txBody>
      </p:sp>
    </p:spTree>
    <p:extLst>
      <p:ext uri="{BB962C8B-B14F-4D97-AF65-F5344CB8AC3E}">
        <p14:creationId xmlns:p14="http://schemas.microsoft.com/office/powerpoint/2010/main" val="2825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570"/>
    </mc:Choice>
    <mc:Fallback xmlns="">
      <p:transition spd="slow" advTm="56570"/>
    </mc:Fallback>
  </mc:AlternateContent>
</p:sld>
</file>

<file path=ppt/theme/theme1.xml><?xml version="1.0" encoding="utf-8"?>
<a:theme xmlns:a="http://schemas.openxmlformats.org/drawingml/2006/main" name="Kondenzcsík">
  <a:themeElements>
    <a:clrScheme name="1. egyéni sé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denzcsík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denzcsík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ppt/theme/theme2.xml><?xml version="1.0" encoding="utf-8"?>
<a:theme xmlns:a="http://schemas.openxmlformats.org/drawingml/2006/main" name="1_Kondenzcsík">
  <a:themeElements>
    <a:clrScheme name="Kondenzcsík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Kondenzcsík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denzcsík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1195</TotalTime>
  <Words>107</Words>
  <Application>Microsoft Office PowerPoint</Application>
  <PresentationFormat>Szélesvásznú</PresentationFormat>
  <Paragraphs>45</Paragraphs>
  <Slides>10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2</vt:i4>
      </vt:variant>
      <vt:variant>
        <vt:lpstr>Diacímek</vt:lpstr>
      </vt:variant>
      <vt:variant>
        <vt:i4>10</vt:i4>
      </vt:variant>
    </vt:vector>
  </HeadingPairs>
  <TitlesOfParts>
    <vt:vector size="15" baseType="lpstr">
      <vt:lpstr>Arial</vt:lpstr>
      <vt:lpstr>Cambria Math</vt:lpstr>
      <vt:lpstr>Century Gothic</vt:lpstr>
      <vt:lpstr>Kondenzcsík</vt:lpstr>
      <vt:lpstr>1_Kondenzcsík</vt:lpstr>
      <vt:lpstr>autonóm jármű  tanítása szimulációs környezetben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Future work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autonóm  jármű  fejlesztése</dc:title>
  <dc:creator>Krisztián Szilágyi</dc:creator>
  <cp:lastModifiedBy>Krisztián Szilágyi</cp:lastModifiedBy>
  <cp:revision>21</cp:revision>
  <dcterms:created xsi:type="dcterms:W3CDTF">2020-12-15T10:31:22Z</dcterms:created>
  <dcterms:modified xsi:type="dcterms:W3CDTF">2021-05-19T00:35:34Z</dcterms:modified>
</cp:coreProperties>
</file>